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Georgia Pro Condensed Bold" charset="1" panose="02040806050405020203"/>
      <p:regular r:id="rId17"/>
    </p:embeddedFont>
    <p:embeddedFont>
      <p:font typeface="Georgia Pro Condensed" charset="1" panose="02040506050405020303"/>
      <p:regular r:id="rId18"/>
    </p:embeddedFont>
    <p:embeddedFont>
      <p:font typeface="TT Interphases" charset="1" panose="02000503020000020004"/>
      <p:regular r:id="rId19"/>
    </p:embeddedFont>
    <p:embeddedFont>
      <p:font typeface="Georgia Pro Condensed Light" charset="1" panose="02040306050405020303"/>
      <p:regular r:id="rId20"/>
    </p:embeddedFont>
    <p:embeddedFont>
      <p:font typeface="TT Interphases Bold" charset="1" panose="020008030600000200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jpeg" Type="http://schemas.openxmlformats.org/officeDocument/2006/relationships/image"/><Relationship Id="rId4" Target="../media/image13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3E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91600" y="1562100"/>
            <a:ext cx="8629650" cy="8724900"/>
            <a:chOff x="0" y="0"/>
            <a:chExt cx="2482140" cy="25095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2140" cy="2509537"/>
            </a:xfrm>
            <a:custGeom>
              <a:avLst/>
              <a:gdLst/>
              <a:ahLst/>
              <a:cxnLst/>
              <a:rect r="r" b="b" t="t" l="l"/>
              <a:pathLst>
                <a:path h="2509537" w="2482140">
                  <a:moveTo>
                    <a:pt x="0" y="0"/>
                  </a:moveTo>
                  <a:lnTo>
                    <a:pt x="2482140" y="0"/>
                  </a:lnTo>
                  <a:lnTo>
                    <a:pt x="2482140" y="2509537"/>
                  </a:lnTo>
                  <a:lnTo>
                    <a:pt x="0" y="2509537"/>
                  </a:lnTo>
                  <a:close/>
                </a:path>
              </a:pathLst>
            </a:custGeom>
            <a:blipFill>
              <a:blip r:embed="rId2"/>
              <a:stretch>
                <a:fillRect l="0" t="-80" r="0" b="-80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>
            <a:off x="666750" y="1263650"/>
            <a:ext cx="16954500" cy="0"/>
          </a:xfrm>
          <a:prstGeom prst="line">
            <a:avLst/>
          </a:prstGeom>
          <a:ln cap="flat" w="9525">
            <a:solidFill>
              <a:srgbClr val="ECF0F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666750" y="1535349"/>
            <a:ext cx="1467890" cy="860898"/>
          </a:xfrm>
          <a:custGeom>
            <a:avLst/>
            <a:gdLst/>
            <a:ahLst/>
            <a:cxnLst/>
            <a:rect r="r" b="b" t="t" l="l"/>
            <a:pathLst>
              <a:path h="860898" w="1467890">
                <a:moveTo>
                  <a:pt x="0" y="0"/>
                </a:moveTo>
                <a:lnTo>
                  <a:pt x="1467890" y="0"/>
                </a:lnTo>
                <a:lnTo>
                  <a:pt x="1467890" y="860898"/>
                </a:lnTo>
                <a:lnTo>
                  <a:pt x="0" y="8608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66750" y="3360148"/>
            <a:ext cx="7962900" cy="4346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525"/>
              </a:lnSpc>
            </a:pPr>
            <a:r>
              <a:rPr lang="en-US" b="true" sz="7750" strike="noStrike" u="none">
                <a:solidFill>
                  <a:srgbClr val="ECF0F1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Road Accident Analysis:Data Analysis &amp; Insights 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552575"/>
            <a:ext cx="916181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b="true" sz="2000">
                <a:solidFill>
                  <a:srgbClr val="ECF0F1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SCHOOL OF COMPUTER ENGINEERING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b="true" sz="2000">
                <a:solidFill>
                  <a:srgbClr val="ECF0F1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 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b="true" sz="2000">
                <a:solidFill>
                  <a:srgbClr val="ECF0F1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KALINGA INSTITUTE OF INDUSTRIAL TECHNOLOGY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6750" y="8571403"/>
            <a:ext cx="9514210" cy="658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60"/>
              </a:lnSpc>
            </a:pPr>
            <a:r>
              <a:rPr lang="en-US" sz="4600">
                <a:solidFill>
                  <a:srgbClr val="FCC314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Guide: Dr. Ajit Kumar Pasayat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2C3E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666750" y="9625012"/>
            <a:ext cx="16954500" cy="0"/>
          </a:xfrm>
          <a:prstGeom prst="line">
            <a:avLst/>
          </a:prstGeom>
          <a:ln cap="flat" w="9525">
            <a:solidFill>
              <a:srgbClr val="ECF0F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666750" y="587692"/>
            <a:ext cx="15780559" cy="1672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862"/>
              </a:lnSpc>
              <a:spcBef>
                <a:spcPct val="0"/>
              </a:spcBef>
            </a:pPr>
            <a:r>
              <a:rPr lang="en-US" b="true" sz="11692" u="sng">
                <a:solidFill>
                  <a:srgbClr val="FCC314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CONCLUSION: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66750" y="2490787"/>
            <a:ext cx="13970001" cy="648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26922" indent="-463461" lvl="1">
              <a:lnSpc>
                <a:spcPts val="5151"/>
              </a:lnSpc>
              <a:buFont typeface="Arial"/>
              <a:buChar char="•"/>
            </a:pPr>
            <a:r>
              <a:rPr lang="en-US" sz="4293">
                <a:solidFill>
                  <a:srgbClr val="ECF0F1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This project provided complete end-to-end data analysis</a:t>
            </a:r>
          </a:p>
          <a:p>
            <a:pPr algn="l" marL="926922" indent="-463461" lvl="1">
              <a:lnSpc>
                <a:spcPts val="5151"/>
              </a:lnSpc>
              <a:buFont typeface="Arial"/>
              <a:buChar char="•"/>
            </a:pPr>
            <a:r>
              <a:rPr lang="en-US" sz="4293">
                <a:solidFill>
                  <a:srgbClr val="ECF0F1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Identified critical road safety issues</a:t>
            </a:r>
          </a:p>
          <a:p>
            <a:pPr algn="l" marL="926922" indent="-463461" lvl="1">
              <a:lnSpc>
                <a:spcPts val="5151"/>
              </a:lnSpc>
              <a:buFont typeface="Arial"/>
              <a:buChar char="•"/>
            </a:pPr>
            <a:r>
              <a:rPr lang="en-US" sz="4293">
                <a:solidFill>
                  <a:srgbClr val="ECF0F1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Built an interactive tool for policymakers</a:t>
            </a:r>
          </a:p>
          <a:p>
            <a:pPr algn="l" marL="926922" indent="-463461" lvl="1">
              <a:lnSpc>
                <a:spcPts val="5151"/>
              </a:lnSpc>
              <a:buFont typeface="Arial"/>
              <a:buChar char="•"/>
            </a:pPr>
            <a:r>
              <a:rPr lang="en-US" sz="4293">
                <a:solidFill>
                  <a:srgbClr val="ECF0F1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Helped in deriving actionable insights</a:t>
            </a:r>
          </a:p>
          <a:p>
            <a:pPr algn="l">
              <a:lnSpc>
                <a:spcPts val="5151"/>
              </a:lnSpc>
            </a:pPr>
          </a:p>
          <a:p>
            <a:pPr algn="l">
              <a:lnSpc>
                <a:spcPts val="5151"/>
              </a:lnSpc>
            </a:pPr>
            <a:r>
              <a:rPr lang="en-US" b="true" sz="4293">
                <a:solidFill>
                  <a:srgbClr val="FCC314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KEY INSIGHTS :</a:t>
            </a:r>
          </a:p>
          <a:p>
            <a:pPr algn="l" marL="926922" indent="-463461" lvl="1">
              <a:lnSpc>
                <a:spcPts val="5151"/>
              </a:lnSpc>
              <a:buFont typeface="Arial"/>
              <a:buChar char="•"/>
            </a:pPr>
            <a:r>
              <a:rPr lang="en-US" sz="4293">
                <a:solidFill>
                  <a:srgbClr val="ECF0F1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Single-lane roads have the highest accident rates</a:t>
            </a:r>
          </a:p>
          <a:p>
            <a:pPr algn="l" marL="926922" indent="-463461" lvl="1">
              <a:lnSpc>
                <a:spcPts val="5151"/>
              </a:lnSpc>
              <a:buFont typeface="Arial"/>
              <a:buChar char="•"/>
            </a:pPr>
            <a:r>
              <a:rPr lang="en-US" sz="4293">
                <a:solidFill>
                  <a:srgbClr val="ECF0F1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 Driver fault is the biggest reason for accidents</a:t>
            </a:r>
          </a:p>
          <a:p>
            <a:pPr algn="l" marL="926922" indent="-463461" lvl="1">
              <a:lnSpc>
                <a:spcPts val="5151"/>
              </a:lnSpc>
              <a:buFont typeface="Arial"/>
              <a:buChar char="•"/>
            </a:pPr>
            <a:r>
              <a:rPr lang="en-US" sz="4293">
                <a:solidFill>
                  <a:srgbClr val="ECF0F1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 Two-wheelers are involved in the highest number of accidents</a:t>
            </a:r>
          </a:p>
          <a:p>
            <a:pPr algn="l" marL="926922" indent="-463461" lvl="1">
              <a:lnSpc>
                <a:spcPts val="5151"/>
              </a:lnSpc>
              <a:buFont typeface="Arial"/>
              <a:buChar char="•"/>
            </a:pPr>
            <a:r>
              <a:rPr lang="en-US" sz="4293">
                <a:solidFill>
                  <a:srgbClr val="ECF0F1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States with 4-lane divided roads show much lower fatalities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3E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66750" y="9248775"/>
            <a:ext cx="16954500" cy="0"/>
          </a:xfrm>
          <a:prstGeom prst="line">
            <a:avLst/>
          </a:prstGeom>
          <a:ln cap="flat" w="19050">
            <a:solidFill>
              <a:srgbClr val="ECF0F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6419850" y="0"/>
            <a:ext cx="11868150" cy="7347595"/>
            <a:chOff x="0" y="0"/>
            <a:chExt cx="1598656" cy="98973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98656" cy="989731"/>
            </a:xfrm>
            <a:custGeom>
              <a:avLst/>
              <a:gdLst/>
              <a:ahLst/>
              <a:cxnLst/>
              <a:rect r="r" b="b" t="t" l="l"/>
              <a:pathLst>
                <a:path h="989731" w="1598656">
                  <a:moveTo>
                    <a:pt x="0" y="0"/>
                  </a:moveTo>
                  <a:lnTo>
                    <a:pt x="1598656" y="0"/>
                  </a:lnTo>
                  <a:lnTo>
                    <a:pt x="1598656" y="989731"/>
                  </a:lnTo>
                  <a:lnTo>
                    <a:pt x="0" y="989731"/>
                  </a:lnTo>
                  <a:close/>
                </a:path>
              </a:pathLst>
            </a:custGeom>
            <a:blipFill>
              <a:blip r:embed="rId2"/>
              <a:stretch>
                <a:fillRect l="-10995" t="0" r="-10995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2059535"/>
            <a:ext cx="4092091" cy="4114800"/>
          </a:xfrm>
          <a:custGeom>
            <a:avLst/>
            <a:gdLst/>
            <a:ahLst/>
            <a:cxnLst/>
            <a:rect r="r" b="b" t="t" l="l"/>
            <a:pathLst>
              <a:path h="4114800" w="4092091">
                <a:moveTo>
                  <a:pt x="0" y="0"/>
                </a:moveTo>
                <a:lnTo>
                  <a:pt x="4092091" y="0"/>
                </a:lnTo>
                <a:lnTo>
                  <a:pt x="40920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66750" y="7747645"/>
            <a:ext cx="16954500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532"/>
              </a:lnSpc>
            </a:pPr>
            <a:r>
              <a:rPr lang="en-US" sz="7109">
                <a:solidFill>
                  <a:srgbClr val="ECF0F1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Stay Safe on the Road!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3E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666750" y="9625012"/>
            <a:ext cx="16954500" cy="0"/>
          </a:xfrm>
          <a:prstGeom prst="line">
            <a:avLst/>
          </a:prstGeom>
          <a:ln cap="flat" w="9525">
            <a:solidFill>
              <a:srgbClr val="ECF0F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7002125" y="-94674"/>
            <a:ext cx="2571750" cy="2571750"/>
          </a:xfrm>
          <a:custGeom>
            <a:avLst/>
            <a:gdLst/>
            <a:ahLst/>
            <a:cxnLst/>
            <a:rect r="r" b="b" t="t" l="l"/>
            <a:pathLst>
              <a:path h="2571750" w="2571750">
                <a:moveTo>
                  <a:pt x="0" y="0"/>
                </a:moveTo>
                <a:lnTo>
                  <a:pt x="2571750" y="0"/>
                </a:lnTo>
                <a:lnTo>
                  <a:pt x="2571750" y="2571750"/>
                </a:lnTo>
                <a:lnTo>
                  <a:pt x="0" y="2571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660392" y="2941807"/>
            <a:ext cx="8392505" cy="5340685"/>
          </a:xfrm>
          <a:custGeom>
            <a:avLst/>
            <a:gdLst/>
            <a:ahLst/>
            <a:cxnLst/>
            <a:rect r="r" b="b" t="t" l="l"/>
            <a:pathLst>
              <a:path h="5340685" w="8392505">
                <a:moveTo>
                  <a:pt x="0" y="0"/>
                </a:moveTo>
                <a:lnTo>
                  <a:pt x="8392505" y="0"/>
                </a:lnTo>
                <a:lnTo>
                  <a:pt x="8392505" y="5340685"/>
                </a:lnTo>
                <a:lnTo>
                  <a:pt x="0" y="53406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85800" y="3587158"/>
            <a:ext cx="9514210" cy="677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36349" indent="-518174" lvl="1">
              <a:lnSpc>
                <a:spcPts val="5280"/>
              </a:lnSpc>
              <a:buFont typeface="Arial"/>
              <a:buChar char="•"/>
            </a:pPr>
            <a:r>
              <a:rPr lang="en-US" sz="4800">
                <a:solidFill>
                  <a:srgbClr val="ECF0F1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Anuranjan Tripathi(22051926)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08785" y="1330930"/>
            <a:ext cx="9514210" cy="866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</a:pPr>
            <a:r>
              <a:rPr lang="en-US" b="true" sz="6000" u="sng">
                <a:solidFill>
                  <a:srgbClr val="FCC314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Team Members: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85800" y="2524701"/>
            <a:ext cx="9514210" cy="677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36349" indent="-518174" lvl="1">
              <a:lnSpc>
                <a:spcPts val="5280"/>
              </a:lnSpc>
              <a:buFont typeface="Arial"/>
              <a:buChar char="•"/>
            </a:pPr>
            <a:r>
              <a:rPr lang="en-US" sz="4800">
                <a:solidFill>
                  <a:srgbClr val="ECF0F1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Arpit Kumar Mantra(22051929)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6777" y="4649616"/>
            <a:ext cx="9514210" cy="677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36349" indent="-518174" lvl="1">
              <a:lnSpc>
                <a:spcPts val="5280"/>
              </a:lnSpc>
              <a:buFont typeface="Arial"/>
              <a:buChar char="•"/>
            </a:pPr>
            <a:r>
              <a:rPr lang="en-US" sz="4800">
                <a:solidFill>
                  <a:srgbClr val="ECF0F1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Bhagyashree Singh(22051932)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5800" y="5842703"/>
            <a:ext cx="9514210" cy="677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36349" indent="-518174" lvl="1">
              <a:lnSpc>
                <a:spcPts val="5280"/>
              </a:lnSpc>
              <a:buFont typeface="Arial"/>
              <a:buChar char="•"/>
            </a:pPr>
            <a:r>
              <a:rPr lang="en-US" sz="4800">
                <a:solidFill>
                  <a:srgbClr val="ECF0F1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Hardik Mazumdar(22051939)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6750" y="6905161"/>
            <a:ext cx="9514210" cy="677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36349" indent="-518174" lvl="1">
              <a:lnSpc>
                <a:spcPts val="5280"/>
              </a:lnSpc>
              <a:buFont typeface="Arial"/>
              <a:buChar char="•"/>
            </a:pPr>
            <a:r>
              <a:rPr lang="en-US" sz="4800">
                <a:solidFill>
                  <a:srgbClr val="ECF0F1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Suryasnata Paital(22051990)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6777" y="7967618"/>
            <a:ext cx="9514210" cy="677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36349" indent="-518174" lvl="1">
              <a:lnSpc>
                <a:spcPts val="5280"/>
              </a:lnSpc>
              <a:buFont typeface="Arial"/>
              <a:buChar char="•"/>
            </a:pPr>
            <a:r>
              <a:rPr lang="en-US" sz="4800">
                <a:solidFill>
                  <a:srgbClr val="ECF0F1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Srijani karmakar(22053643)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3E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91600" y="666750"/>
            <a:ext cx="9296400" cy="9620250"/>
            <a:chOff x="0" y="0"/>
            <a:chExt cx="957635" cy="9909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7635" cy="990995"/>
            </a:xfrm>
            <a:custGeom>
              <a:avLst/>
              <a:gdLst/>
              <a:ahLst/>
              <a:cxnLst/>
              <a:rect r="r" b="b" t="t" l="l"/>
              <a:pathLst>
                <a:path h="990995" w="957635">
                  <a:moveTo>
                    <a:pt x="0" y="0"/>
                  </a:moveTo>
                  <a:lnTo>
                    <a:pt x="957635" y="0"/>
                  </a:lnTo>
                  <a:lnTo>
                    <a:pt x="957635" y="990995"/>
                  </a:lnTo>
                  <a:lnTo>
                    <a:pt x="0" y="990995"/>
                  </a:lnTo>
                  <a:close/>
                </a:path>
              </a:pathLst>
            </a:custGeom>
            <a:blipFill>
              <a:blip r:embed="rId2"/>
              <a:stretch>
                <a:fillRect l="0" t="-69" r="0" b="-69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666750" y="1293648"/>
            <a:ext cx="6886575" cy="103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</a:pPr>
            <a:r>
              <a:rPr lang="en-US" b="true" sz="7200" u="sng">
                <a:solidFill>
                  <a:srgbClr val="ECF0F1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Introduction: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666750" y="9263062"/>
            <a:ext cx="5753100" cy="0"/>
          </a:xfrm>
          <a:prstGeom prst="line">
            <a:avLst/>
          </a:prstGeom>
          <a:ln cap="flat" w="9525">
            <a:solidFill>
              <a:srgbClr val="ECF0F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295266" y="2461039"/>
            <a:ext cx="7629543" cy="6607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5022" indent="-337511" lvl="1">
              <a:lnSpc>
                <a:spcPts val="4377"/>
              </a:lnSpc>
              <a:buFont typeface="Arial"/>
              <a:buChar char="•"/>
            </a:pPr>
            <a:r>
              <a:rPr lang="en-US" sz="3126">
                <a:solidFill>
                  <a:srgbClr val="ECF0F1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India has one of the highest accident rates globally.</a:t>
            </a:r>
          </a:p>
          <a:p>
            <a:pPr algn="l" marL="675022" indent="-337511" lvl="1">
              <a:lnSpc>
                <a:spcPts val="4377"/>
              </a:lnSpc>
              <a:buFont typeface="Arial"/>
              <a:buChar char="•"/>
            </a:pPr>
            <a:r>
              <a:rPr lang="en-US" sz="3126">
                <a:solidFill>
                  <a:srgbClr val="ECF0F1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Objective: Understand accident patterns → reduce fatalities.</a:t>
            </a:r>
          </a:p>
          <a:p>
            <a:pPr algn="l" marL="675022" indent="-337511" lvl="1">
              <a:lnSpc>
                <a:spcPts val="4377"/>
              </a:lnSpc>
              <a:buFont typeface="Arial"/>
              <a:buChar char="•"/>
            </a:pPr>
            <a:r>
              <a:rPr lang="en-US" sz="3126">
                <a:solidFill>
                  <a:srgbClr val="ECF0F1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Finally, we summarized total accidents, injured people, and deaths for each state. </a:t>
            </a:r>
          </a:p>
          <a:p>
            <a:pPr algn="l" marL="675022" indent="-337511" lvl="1">
              <a:lnSpc>
                <a:spcPts val="4377"/>
              </a:lnSpc>
              <a:buFont typeface="Arial"/>
              <a:buChar char="•"/>
            </a:pPr>
            <a:r>
              <a:rPr lang="en-US" sz="3126">
                <a:solidFill>
                  <a:srgbClr val="ECF0F1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What reasons cause deaths and injuries?</a:t>
            </a:r>
          </a:p>
          <a:p>
            <a:pPr algn="l" marL="675022" indent="-337511" lvl="1">
              <a:lnSpc>
                <a:spcPts val="4377"/>
              </a:lnSpc>
              <a:buFont typeface="Arial"/>
              <a:buChar char="•"/>
            </a:pPr>
            <a:r>
              <a:rPr lang="en-US" sz="3126">
                <a:solidFill>
                  <a:srgbClr val="ECF0F1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And derived insights that can help improve road safety policies.</a:t>
            </a:r>
          </a:p>
          <a:p>
            <a:pPr algn="l" marL="0" indent="0" lvl="0">
              <a:lnSpc>
                <a:spcPts val="4377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3E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666750" y="9625012"/>
            <a:ext cx="16954500" cy="0"/>
          </a:xfrm>
          <a:prstGeom prst="line">
            <a:avLst/>
          </a:prstGeom>
          <a:ln cap="flat" w="9525">
            <a:solidFill>
              <a:srgbClr val="ECF0F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66750" y="6153150"/>
            <a:ext cx="2571750" cy="2571750"/>
          </a:xfrm>
          <a:custGeom>
            <a:avLst/>
            <a:gdLst/>
            <a:ahLst/>
            <a:cxnLst/>
            <a:rect r="r" b="b" t="t" l="l"/>
            <a:pathLst>
              <a:path h="2571750" w="2571750">
                <a:moveTo>
                  <a:pt x="0" y="0"/>
                </a:moveTo>
                <a:lnTo>
                  <a:pt x="2571750" y="0"/>
                </a:lnTo>
                <a:lnTo>
                  <a:pt x="2571750" y="2571750"/>
                </a:lnTo>
                <a:lnTo>
                  <a:pt x="0" y="2571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666750" y="723900"/>
            <a:ext cx="5753100" cy="2034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  <a:spcBef>
                <a:spcPct val="0"/>
              </a:spcBef>
            </a:pPr>
            <a:r>
              <a:rPr lang="en-US" b="true" sz="7200">
                <a:solidFill>
                  <a:srgbClr val="ECF0F1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ABOUT</a:t>
            </a:r>
            <a:r>
              <a:rPr lang="en-US" b="true" sz="7200" strike="noStrike" u="none">
                <a:solidFill>
                  <a:srgbClr val="ECF0F1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 </a:t>
            </a:r>
            <a:r>
              <a:rPr lang="en-US" b="true" sz="7200" strike="noStrike" u="none">
                <a:solidFill>
                  <a:srgbClr val="ECF0F1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THE</a:t>
            </a:r>
            <a:r>
              <a:rPr lang="en-US" b="true" sz="7200" strike="noStrike" u="none">
                <a:solidFill>
                  <a:srgbClr val="ECF0F1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 </a:t>
            </a:r>
            <a:r>
              <a:rPr lang="en-US" b="true" sz="7200" strike="noStrike" u="none">
                <a:solidFill>
                  <a:srgbClr val="ECF0F1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P</a:t>
            </a:r>
            <a:r>
              <a:rPr lang="en-US" b="true" sz="7200" strike="noStrike" u="none">
                <a:solidFill>
                  <a:srgbClr val="ECF0F1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R</a:t>
            </a:r>
            <a:r>
              <a:rPr lang="en-US" b="true" sz="7200" strike="noStrike" u="none">
                <a:solidFill>
                  <a:srgbClr val="ECF0F1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OJECT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419850" y="962025"/>
            <a:ext cx="11197976" cy="7781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2664" indent="-366332" lvl="1">
              <a:lnSpc>
                <a:spcPts val="4750"/>
              </a:lnSpc>
              <a:buFont typeface="Arial"/>
              <a:buChar char="•"/>
            </a:pPr>
            <a:r>
              <a:rPr lang="en-US" sz="3393">
                <a:solidFill>
                  <a:srgbClr val="ECF0F1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Our datasets came from government sources and contained values per 1 lakh population.</a:t>
            </a:r>
          </a:p>
          <a:p>
            <a:pPr algn="l">
              <a:lnSpc>
                <a:spcPts val="4750"/>
              </a:lnSpc>
            </a:pPr>
          </a:p>
          <a:p>
            <a:pPr algn="l" marL="732664" indent="-366332" lvl="1">
              <a:lnSpc>
                <a:spcPts val="4750"/>
              </a:lnSpc>
              <a:buFont typeface="Arial"/>
              <a:buChar char="•"/>
            </a:pPr>
            <a:r>
              <a:rPr lang="en-US" sz="3393">
                <a:solidFill>
                  <a:srgbClr val="ECF0F1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We cleaned the data, removed null values, handled long column names</a:t>
            </a:r>
          </a:p>
          <a:p>
            <a:pPr algn="l">
              <a:lnSpc>
                <a:spcPts val="4750"/>
              </a:lnSpc>
            </a:pPr>
          </a:p>
          <a:p>
            <a:pPr algn="l" marL="732664" indent="-366332" lvl="1">
              <a:lnSpc>
                <a:spcPts val="4750"/>
              </a:lnSpc>
              <a:buFont typeface="Arial"/>
              <a:buChar char="•"/>
            </a:pPr>
            <a:r>
              <a:rPr lang="en-US" sz="3393">
                <a:solidFill>
                  <a:srgbClr val="ECF0F1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We used Python with Pandas, NumPy and Matplotlib for data cleaning, processing and visualization.</a:t>
            </a:r>
          </a:p>
          <a:p>
            <a:pPr algn="l">
              <a:lnSpc>
                <a:spcPts val="4750"/>
              </a:lnSpc>
            </a:pPr>
          </a:p>
          <a:p>
            <a:pPr algn="l" marL="732664" indent="-366332" lvl="1">
              <a:lnSpc>
                <a:spcPts val="4750"/>
              </a:lnSpc>
              <a:buFont typeface="Arial"/>
              <a:buChar char="•"/>
            </a:pPr>
            <a:r>
              <a:rPr lang="en-US" sz="3393">
                <a:solidFill>
                  <a:srgbClr val="ECF0F1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In the end, we created clear graphs and insights that can help improve road safety decisions.</a:t>
            </a:r>
          </a:p>
          <a:p>
            <a:pPr algn="l">
              <a:lnSpc>
                <a:spcPts val="4750"/>
              </a:lnSpc>
            </a:pPr>
          </a:p>
          <a:p>
            <a:pPr algn="l" marL="0" indent="0" lvl="0">
              <a:lnSpc>
                <a:spcPts val="475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3E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6750" y="723900"/>
            <a:ext cx="5404920" cy="3034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  <a:spcBef>
                <a:spcPct val="0"/>
              </a:spcBef>
            </a:pPr>
            <a:r>
              <a:rPr lang="en-US" b="true" sz="7200">
                <a:solidFill>
                  <a:srgbClr val="ECF0F1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Why did we build this project?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858125" y="657225"/>
            <a:ext cx="4314825" cy="2634615"/>
            <a:chOff x="0" y="0"/>
            <a:chExt cx="5753100" cy="3512819"/>
          </a:xfrm>
        </p:grpSpPr>
        <p:sp>
          <p:nvSpPr>
            <p:cNvPr name="AutoShape 4" id="4"/>
            <p:cNvSpPr/>
            <p:nvPr/>
          </p:nvSpPr>
          <p:spPr>
            <a:xfrm flipV="true">
              <a:off x="0" y="12700"/>
              <a:ext cx="5753100" cy="0"/>
            </a:xfrm>
            <a:prstGeom prst="line">
              <a:avLst/>
            </a:prstGeom>
            <a:ln cap="flat" w="25400">
              <a:solidFill>
                <a:srgbClr val="ECF0F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1555115"/>
              <a:ext cx="5753100" cy="19577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ECF0F1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</a:t>
              </a:r>
              <a:r>
                <a:rPr lang="en-US" sz="2100">
                  <a:solidFill>
                    <a:srgbClr val="ECF0F1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nalyze real-life accident c</a:t>
              </a:r>
              <a:r>
                <a:rPr lang="en-US" sz="2100">
                  <a:solidFill>
                    <a:srgbClr val="ECF0F1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</a:t>
              </a:r>
              <a:r>
                <a:rPr lang="en-US" sz="2100">
                  <a:solidFill>
                    <a:srgbClr val="ECF0F1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us</a:t>
              </a:r>
              <a:r>
                <a:rPr lang="en-US" sz="2100">
                  <a:solidFill>
                    <a:srgbClr val="ECF0F1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es</a:t>
              </a:r>
              <a:r>
                <a:rPr lang="en-US" sz="2100">
                  <a:solidFill>
                    <a:srgbClr val="ECF0F1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using data science.Understand how infrastructure (like lanes) affects accident rates.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614045"/>
              <a:ext cx="5753100" cy="592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</a:pPr>
              <a:r>
                <a:rPr lang="en-US" sz="3200">
                  <a:solidFill>
                    <a:srgbClr val="FCC314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Analyz</a:t>
              </a:r>
              <a:r>
                <a:rPr lang="en-US" sz="3200">
                  <a:solidFill>
                    <a:srgbClr val="FCC314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e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306425" y="657225"/>
            <a:ext cx="4314825" cy="2263140"/>
            <a:chOff x="0" y="0"/>
            <a:chExt cx="5753100" cy="3017519"/>
          </a:xfrm>
        </p:grpSpPr>
        <p:sp>
          <p:nvSpPr>
            <p:cNvPr name="AutoShape 8" id="8"/>
            <p:cNvSpPr/>
            <p:nvPr/>
          </p:nvSpPr>
          <p:spPr>
            <a:xfrm>
              <a:off x="0" y="12700"/>
              <a:ext cx="5753100" cy="0"/>
            </a:xfrm>
            <a:prstGeom prst="line">
              <a:avLst/>
            </a:prstGeom>
            <a:ln cap="flat" w="25400">
              <a:solidFill>
                <a:srgbClr val="ECF0F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1555115"/>
              <a:ext cx="5753100" cy="14624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ECF0F1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Id</a:t>
              </a:r>
              <a:r>
                <a:rPr lang="en-US" sz="2100">
                  <a:solidFill>
                    <a:srgbClr val="ECF0F1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entify which vehicles are mo</a:t>
              </a:r>
              <a:r>
                <a:rPr lang="en-US" sz="2100">
                  <a:solidFill>
                    <a:srgbClr val="ECF0F1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st</a:t>
              </a:r>
              <a:r>
                <a:rPr lang="en-US" sz="2100">
                  <a:solidFill>
                    <a:srgbClr val="ECF0F1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risky.Identify which road types cause more accidents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614045"/>
              <a:ext cx="5753100" cy="592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</a:pPr>
              <a:r>
                <a:rPr lang="en-US" sz="3200">
                  <a:solidFill>
                    <a:srgbClr val="FCC314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Id</a:t>
              </a:r>
              <a:r>
                <a:rPr lang="en-US" sz="3200">
                  <a:solidFill>
                    <a:srgbClr val="FCC314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entify high-risk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858125" y="5133975"/>
            <a:ext cx="4314825" cy="3377565"/>
            <a:chOff x="0" y="0"/>
            <a:chExt cx="5753100" cy="4503419"/>
          </a:xfrm>
        </p:grpSpPr>
        <p:sp>
          <p:nvSpPr>
            <p:cNvPr name="AutoShape 12" id="12"/>
            <p:cNvSpPr/>
            <p:nvPr/>
          </p:nvSpPr>
          <p:spPr>
            <a:xfrm flipV="true">
              <a:off x="0" y="12700"/>
              <a:ext cx="5753100" cy="0"/>
            </a:xfrm>
            <a:prstGeom prst="line">
              <a:avLst/>
            </a:prstGeom>
            <a:ln cap="flat" w="25400">
              <a:solidFill>
                <a:srgbClr val="ECF0F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1555115"/>
              <a:ext cx="5753100" cy="29483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ECF0F1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Ide</a:t>
              </a:r>
              <a:r>
                <a:rPr lang="en-US" sz="2100">
                  <a:solidFill>
                    <a:srgbClr val="ECF0F1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ntify which reasons cause maximum deaths.Suggest how to reduce accidents. Built an interactive tool for policymakers. Helped in deriving actionable insights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614045"/>
              <a:ext cx="5753100" cy="592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</a:pPr>
              <a:r>
                <a:rPr lang="en-US" sz="3200">
                  <a:solidFill>
                    <a:srgbClr val="FCC314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Prevent Accident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306425" y="5133975"/>
            <a:ext cx="4314825" cy="3377565"/>
            <a:chOff x="0" y="0"/>
            <a:chExt cx="5753100" cy="4503419"/>
          </a:xfrm>
        </p:grpSpPr>
        <p:sp>
          <p:nvSpPr>
            <p:cNvPr name="AutoShape 16" id="16"/>
            <p:cNvSpPr/>
            <p:nvPr/>
          </p:nvSpPr>
          <p:spPr>
            <a:xfrm>
              <a:off x="0" y="12700"/>
              <a:ext cx="5753100" cy="0"/>
            </a:xfrm>
            <a:prstGeom prst="line">
              <a:avLst/>
            </a:prstGeom>
            <a:ln cap="flat" w="25400">
              <a:solidFill>
                <a:srgbClr val="ECF0F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1555115"/>
              <a:ext cx="5753100" cy="29483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ECF0F1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</a:t>
              </a:r>
              <a:r>
                <a:rPr lang="en-US" sz="2100">
                  <a:solidFill>
                    <a:srgbClr val="ECF0F1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his project provided complete end-to-end data analysis. Cleaning data, analyzing the dataset, creating graphs, comparing factors, deriving conclusions.</a:t>
              </a:r>
            </a:p>
            <a:p>
              <a:pPr algn="l" marL="0" indent="0" lvl="0">
                <a:lnSpc>
                  <a:spcPts val="2940"/>
                </a:lnSpc>
              </a:pP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614045"/>
              <a:ext cx="5753100" cy="592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</a:pPr>
              <a:r>
                <a:rPr lang="en-US" sz="3200">
                  <a:solidFill>
                    <a:srgbClr val="FCC314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End-to-End Analysis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666750" y="6153150"/>
            <a:ext cx="2571750" cy="2571750"/>
          </a:xfrm>
          <a:custGeom>
            <a:avLst/>
            <a:gdLst/>
            <a:ahLst/>
            <a:cxnLst/>
            <a:rect r="r" b="b" t="t" l="l"/>
            <a:pathLst>
              <a:path h="2571750" w="2571750">
                <a:moveTo>
                  <a:pt x="0" y="0"/>
                </a:moveTo>
                <a:lnTo>
                  <a:pt x="2571750" y="0"/>
                </a:lnTo>
                <a:lnTo>
                  <a:pt x="2571750" y="2571750"/>
                </a:lnTo>
                <a:lnTo>
                  <a:pt x="0" y="2571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3E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666750" y="9625012"/>
            <a:ext cx="16954500" cy="0"/>
          </a:xfrm>
          <a:prstGeom prst="line">
            <a:avLst/>
          </a:prstGeom>
          <a:ln cap="flat" w="9525">
            <a:solidFill>
              <a:srgbClr val="ECF0F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831835" y="0"/>
            <a:ext cx="7867650" cy="10287000"/>
          </a:xfrm>
          <a:custGeom>
            <a:avLst/>
            <a:gdLst/>
            <a:ahLst/>
            <a:cxnLst/>
            <a:rect r="r" b="b" t="t" l="l"/>
            <a:pathLst>
              <a:path h="10287000" w="7867650">
                <a:moveTo>
                  <a:pt x="0" y="0"/>
                </a:moveTo>
                <a:lnTo>
                  <a:pt x="7867650" y="0"/>
                </a:lnTo>
                <a:lnTo>
                  <a:pt x="78676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375" t="0" r="-1537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66750" y="723900"/>
            <a:ext cx="11201400" cy="103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7200" strike="noStrike" u="sng">
                <a:solidFill>
                  <a:srgbClr val="ECF0F1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Datas</a:t>
            </a:r>
            <a:r>
              <a:rPr lang="en-US" sz="7200" strike="noStrike" u="sng">
                <a:solidFill>
                  <a:srgbClr val="ECF0F1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et</a:t>
            </a:r>
            <a:r>
              <a:rPr lang="en-US" sz="7200" strike="noStrike" u="sng">
                <a:solidFill>
                  <a:srgbClr val="ECF0F1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 </a:t>
            </a:r>
            <a:r>
              <a:rPr lang="en-US" sz="7200" strike="noStrike" u="sng">
                <a:solidFill>
                  <a:srgbClr val="ECF0F1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D</a:t>
            </a:r>
            <a:r>
              <a:rPr lang="en-US" sz="7200" strike="noStrike" u="sng">
                <a:solidFill>
                  <a:srgbClr val="ECF0F1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e</a:t>
            </a:r>
            <a:r>
              <a:rPr lang="en-US" sz="7200" strike="noStrike" u="sng">
                <a:solidFill>
                  <a:srgbClr val="ECF0F1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s</a:t>
            </a:r>
            <a:r>
              <a:rPr lang="en-US" sz="7200" strike="noStrike" u="sng">
                <a:solidFill>
                  <a:srgbClr val="ECF0F1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c</a:t>
            </a:r>
            <a:r>
              <a:rPr lang="en-US" sz="7200" strike="noStrike" u="sng">
                <a:solidFill>
                  <a:srgbClr val="ECF0F1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r</a:t>
            </a:r>
            <a:r>
              <a:rPr lang="en-US" sz="7200" strike="noStrike" u="sng">
                <a:solidFill>
                  <a:srgbClr val="ECF0F1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i</a:t>
            </a:r>
            <a:r>
              <a:rPr lang="en-US" sz="7200" strike="noStrike" u="sng">
                <a:solidFill>
                  <a:srgbClr val="ECF0F1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ption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45318" y="1748790"/>
            <a:ext cx="6049871" cy="2356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4403" indent="-417201" lvl="1">
              <a:lnSpc>
                <a:spcPts val="4637"/>
              </a:lnSpc>
              <a:buFont typeface="Arial"/>
              <a:buChar char="•"/>
            </a:pPr>
            <a:r>
              <a:rPr lang="en-US" sz="3864">
                <a:solidFill>
                  <a:srgbClr val="ECF0F1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Lane accident dataset</a:t>
            </a:r>
          </a:p>
          <a:p>
            <a:pPr algn="l" marL="834403" indent="-417201" lvl="1">
              <a:lnSpc>
                <a:spcPts val="4637"/>
              </a:lnSpc>
              <a:buFont typeface="Arial"/>
              <a:buChar char="•"/>
            </a:pPr>
            <a:r>
              <a:rPr lang="en-US" sz="3864">
                <a:solidFill>
                  <a:srgbClr val="ECF0F1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Vehicle type dataset</a:t>
            </a:r>
          </a:p>
          <a:p>
            <a:pPr algn="l" marL="834403" indent="-417201" lvl="1">
              <a:lnSpc>
                <a:spcPts val="4637"/>
              </a:lnSpc>
              <a:buFont typeface="Arial"/>
              <a:buChar char="•"/>
            </a:pPr>
            <a:r>
              <a:rPr lang="en-US" sz="3864">
                <a:solidFill>
                  <a:srgbClr val="ECF0F1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Reason-of-accident datase</a:t>
            </a:r>
          </a:p>
          <a:p>
            <a:pPr algn="l" marL="834403" indent="-417201" lvl="1">
              <a:lnSpc>
                <a:spcPts val="4637"/>
              </a:lnSpc>
              <a:buFont typeface="Arial"/>
              <a:buChar char="•"/>
            </a:pPr>
            <a:r>
              <a:rPr lang="en-US" sz="3864">
                <a:solidFill>
                  <a:srgbClr val="ECF0F1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GeoJSON for Indian statest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66750" y="4850998"/>
            <a:ext cx="11201400" cy="103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7200" u="sng">
                <a:solidFill>
                  <a:srgbClr val="ECF0F1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T</a:t>
            </a:r>
            <a:r>
              <a:rPr lang="en-US" sz="7200" strike="noStrike" u="sng">
                <a:solidFill>
                  <a:srgbClr val="ECF0F1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echnologi</a:t>
            </a:r>
            <a:r>
              <a:rPr lang="en-US" sz="7200" strike="noStrike" u="sng">
                <a:solidFill>
                  <a:srgbClr val="ECF0F1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es Used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5318" y="6000231"/>
            <a:ext cx="6299994" cy="349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4403" indent="-417201" lvl="1">
              <a:lnSpc>
                <a:spcPts val="4637"/>
              </a:lnSpc>
              <a:buFont typeface="Arial"/>
              <a:buChar char="•"/>
            </a:pPr>
            <a:r>
              <a:rPr lang="en-US" sz="3864">
                <a:solidFill>
                  <a:srgbClr val="ECF0F1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Python</a:t>
            </a:r>
          </a:p>
          <a:p>
            <a:pPr algn="l" marL="834403" indent="-417201" lvl="1">
              <a:lnSpc>
                <a:spcPts val="4637"/>
              </a:lnSpc>
              <a:buFont typeface="Arial"/>
              <a:buChar char="•"/>
            </a:pPr>
            <a:r>
              <a:rPr lang="en-US" sz="3864">
                <a:solidFill>
                  <a:srgbClr val="ECF0F1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Pandas, NumPy</a:t>
            </a:r>
          </a:p>
          <a:p>
            <a:pPr algn="l" marL="834403" indent="-417201" lvl="1">
              <a:lnSpc>
                <a:spcPts val="4637"/>
              </a:lnSpc>
              <a:buFont typeface="Arial"/>
              <a:buChar char="•"/>
            </a:pPr>
            <a:r>
              <a:rPr lang="en-US" sz="3864">
                <a:solidFill>
                  <a:srgbClr val="ECF0F1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Matplotlib/Seaborn</a:t>
            </a:r>
          </a:p>
          <a:p>
            <a:pPr algn="l" marL="834403" indent="-417201" lvl="1">
              <a:lnSpc>
                <a:spcPts val="4637"/>
              </a:lnSpc>
              <a:buFont typeface="Arial"/>
              <a:buChar char="•"/>
            </a:pPr>
            <a:r>
              <a:rPr lang="en-US" sz="3864">
                <a:solidFill>
                  <a:srgbClr val="ECF0F1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VS Code / Jupyter Notebook</a:t>
            </a:r>
          </a:p>
          <a:p>
            <a:pPr algn="l" marL="834403" indent="-417201" lvl="1">
              <a:lnSpc>
                <a:spcPts val="4637"/>
              </a:lnSpc>
              <a:buFont typeface="Arial"/>
              <a:buChar char="•"/>
            </a:pPr>
            <a:r>
              <a:rPr lang="en-US" sz="3864">
                <a:solidFill>
                  <a:srgbClr val="ECF0F1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GitHub / Git</a:t>
            </a:r>
          </a:p>
          <a:p>
            <a:pPr algn="l" marL="834403" indent="-417201" lvl="1">
              <a:lnSpc>
                <a:spcPts val="4637"/>
              </a:lnSpc>
              <a:buFont typeface="Arial"/>
              <a:buChar char="•"/>
            </a:pPr>
            <a:r>
              <a:rPr lang="en-US" sz="3864">
                <a:solidFill>
                  <a:srgbClr val="ECF0F1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Bar Graphs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3E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66750" y="2466975"/>
            <a:ext cx="16954500" cy="0"/>
          </a:xfrm>
          <a:prstGeom prst="line">
            <a:avLst/>
          </a:prstGeom>
          <a:ln cap="flat" w="19050">
            <a:solidFill>
              <a:srgbClr val="ECF0F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514350" y="4071620"/>
            <a:ext cx="8477250" cy="4541646"/>
          </a:xfrm>
          <a:custGeom>
            <a:avLst/>
            <a:gdLst/>
            <a:ahLst/>
            <a:cxnLst/>
            <a:rect r="r" b="b" t="t" l="l"/>
            <a:pathLst>
              <a:path h="4541646" w="8477250">
                <a:moveTo>
                  <a:pt x="0" y="0"/>
                </a:moveTo>
                <a:lnTo>
                  <a:pt x="8477250" y="0"/>
                </a:lnTo>
                <a:lnTo>
                  <a:pt x="8477250" y="4541646"/>
                </a:lnTo>
                <a:lnTo>
                  <a:pt x="0" y="45416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02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84964" y="4071620"/>
            <a:ext cx="7947723" cy="4596070"/>
          </a:xfrm>
          <a:custGeom>
            <a:avLst/>
            <a:gdLst/>
            <a:ahLst/>
            <a:cxnLst/>
            <a:rect r="r" b="b" t="t" l="l"/>
            <a:pathLst>
              <a:path h="4596070" w="7947723">
                <a:moveTo>
                  <a:pt x="0" y="0"/>
                </a:moveTo>
                <a:lnTo>
                  <a:pt x="7947722" y="0"/>
                </a:lnTo>
                <a:lnTo>
                  <a:pt x="7947722" y="4596071"/>
                </a:lnTo>
                <a:lnTo>
                  <a:pt x="0" y="45960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076" t="0" r="-6076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125075" y="2809875"/>
            <a:ext cx="6057900" cy="688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</a:pPr>
            <a:r>
              <a:rPr lang="en-US" sz="3999">
                <a:solidFill>
                  <a:srgbClr val="FCC314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Person Injured or Killed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66750" y="2809875"/>
            <a:ext cx="5448300" cy="688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</a:pPr>
            <a:r>
              <a:rPr lang="en-US" sz="3999">
                <a:solidFill>
                  <a:srgbClr val="FCC314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Frequency by Lane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66750" y="723900"/>
            <a:ext cx="12792075" cy="103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</a:pPr>
            <a:r>
              <a:rPr lang="en-US" sz="7200">
                <a:solidFill>
                  <a:srgbClr val="ECF0F1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Data Analysis Outcome: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3E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6750" y="723900"/>
            <a:ext cx="18808104" cy="103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  <a:spcBef>
                <a:spcPct val="0"/>
              </a:spcBef>
            </a:pPr>
            <a:r>
              <a:rPr lang="en-US" b="true" sz="7200" strike="noStrike" u="none">
                <a:solidFill>
                  <a:srgbClr val="ECF0F1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Prevention Measures for Safer Roads: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2929425"/>
            <a:ext cx="4314825" cy="3557100"/>
            <a:chOff x="0" y="0"/>
            <a:chExt cx="800847" cy="6602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00847" cy="660210"/>
            </a:xfrm>
            <a:custGeom>
              <a:avLst/>
              <a:gdLst/>
              <a:ahLst/>
              <a:cxnLst/>
              <a:rect r="r" b="b" t="t" l="l"/>
              <a:pathLst>
                <a:path h="660210" w="800847">
                  <a:moveTo>
                    <a:pt x="0" y="0"/>
                  </a:moveTo>
                  <a:lnTo>
                    <a:pt x="800847" y="0"/>
                  </a:lnTo>
                  <a:lnTo>
                    <a:pt x="800847" y="660210"/>
                  </a:lnTo>
                  <a:lnTo>
                    <a:pt x="0" y="660210"/>
                  </a:lnTo>
                  <a:close/>
                </a:path>
              </a:pathLst>
            </a:custGeom>
            <a:blipFill>
              <a:blip r:embed="rId2"/>
              <a:stretch>
                <a:fillRect l="-114" t="0" r="-114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66750" y="6715125"/>
            <a:ext cx="4010025" cy="2911476"/>
            <a:chOff x="0" y="0"/>
            <a:chExt cx="5346700" cy="388196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5346700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40"/>
                </a:lnSpc>
                <a:spcBef>
                  <a:spcPct val="0"/>
                </a:spcBef>
              </a:pPr>
              <a:r>
                <a:rPr lang="en-US" b="true" sz="3200">
                  <a:solidFill>
                    <a:srgbClr val="FCC314"/>
                  </a:solidFill>
                  <a:latin typeface="Georgia Pro Condensed Bold"/>
                  <a:ea typeface="Georgia Pro Condensed Bold"/>
                  <a:cs typeface="Georgia Pro Condensed Bold"/>
                  <a:sym typeface="Georgia Pro Condensed Bold"/>
                </a:rPr>
                <a:t>Awa</a:t>
              </a:r>
              <a:r>
                <a:rPr lang="en-US" b="true" sz="3200">
                  <a:solidFill>
                    <a:srgbClr val="FCC314"/>
                  </a:solidFill>
                  <a:latin typeface="Georgia Pro Condensed Bold"/>
                  <a:ea typeface="Georgia Pro Condensed Bold"/>
                  <a:cs typeface="Georgia Pro Condensed Bold"/>
                  <a:sym typeface="Georgia Pro Condensed Bold"/>
                </a:rPr>
                <a:t>reness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864870"/>
              <a:ext cx="5346700" cy="30170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ECF0F1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Comprehensive programs enhance </a:t>
              </a:r>
              <a:r>
                <a:rPr lang="en-US" b="true" sz="2599">
                  <a:solidFill>
                    <a:srgbClr val="ECF0F1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driver skills</a:t>
              </a:r>
              <a:r>
                <a:rPr lang="en-US" sz="2599">
                  <a:solidFill>
                    <a:srgbClr val="ECF0F1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and awareness. Conduct road safety programs in schools &amp; colleges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66750" y="1971648"/>
            <a:ext cx="143827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ECF0F1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01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3611225" y="2666973"/>
            <a:ext cx="4676775" cy="3581400"/>
            <a:chOff x="0" y="0"/>
            <a:chExt cx="868026" cy="6647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68026" cy="664720"/>
            </a:xfrm>
            <a:custGeom>
              <a:avLst/>
              <a:gdLst/>
              <a:ahLst/>
              <a:cxnLst/>
              <a:rect r="r" b="b" t="t" l="l"/>
              <a:pathLst>
                <a:path h="664720" w="868026">
                  <a:moveTo>
                    <a:pt x="0" y="0"/>
                  </a:moveTo>
                  <a:lnTo>
                    <a:pt x="868026" y="0"/>
                  </a:lnTo>
                  <a:lnTo>
                    <a:pt x="868026" y="664720"/>
                  </a:lnTo>
                  <a:lnTo>
                    <a:pt x="0" y="664720"/>
                  </a:lnTo>
                  <a:close/>
                </a:path>
              </a:pathLst>
            </a:custGeom>
            <a:blipFill>
              <a:blip r:embed="rId3"/>
              <a:stretch>
                <a:fillRect l="-51" t="0" r="-51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611225" y="6486525"/>
            <a:ext cx="4136636" cy="2911476"/>
            <a:chOff x="0" y="0"/>
            <a:chExt cx="5515514" cy="3881967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0"/>
              <a:ext cx="5515514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b="true" sz="3200">
                  <a:solidFill>
                    <a:srgbClr val="FCC314"/>
                  </a:solidFill>
                  <a:latin typeface="Georgia Pro Condensed Bold"/>
                  <a:ea typeface="Georgia Pro Condensed Bold"/>
                  <a:cs typeface="Georgia Pro Condensed Bold"/>
                  <a:sym typeface="Georgia Pro Condensed Bold"/>
                </a:rPr>
                <a:t>V</a:t>
              </a:r>
              <a:r>
                <a:rPr lang="en-US" b="true" sz="3200">
                  <a:solidFill>
                    <a:srgbClr val="FCC314"/>
                  </a:solidFill>
                  <a:latin typeface="Georgia Pro Condensed Bold"/>
                  <a:ea typeface="Georgia Pro Condensed Bold"/>
                  <a:cs typeface="Georgia Pro Condensed Bold"/>
                  <a:sym typeface="Georgia Pro Condensed Bold"/>
                </a:rPr>
                <a:t>ehicle Safety 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864870"/>
              <a:ext cx="5515514" cy="30170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ECF0F1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</a:t>
              </a:r>
              <a:r>
                <a:rPr lang="en-US" sz="2599">
                  <a:solidFill>
                    <a:srgbClr val="ECF0F1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nsure proper maintenance o</a:t>
              </a:r>
              <a:r>
                <a:rPr lang="en-US" sz="2599">
                  <a:solidFill>
                    <a:srgbClr val="ECF0F1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f</a:t>
              </a:r>
              <a:r>
                <a:rPr lang="en-US" sz="2599">
                  <a:solidFill>
                    <a:srgbClr val="ECF0F1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brak</a:t>
              </a:r>
              <a:r>
                <a:rPr lang="en-US" sz="2599">
                  <a:solidFill>
                    <a:srgbClr val="ECF0F1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</a:t>
              </a:r>
              <a:r>
                <a:rPr lang="en-US" sz="2599">
                  <a:solidFill>
                    <a:srgbClr val="ECF0F1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s, ligh</a:t>
              </a:r>
              <a:r>
                <a:rPr lang="en-US" sz="2599">
                  <a:solidFill>
                    <a:srgbClr val="ECF0F1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</a:t>
              </a:r>
              <a:r>
                <a:rPr lang="en-US" sz="2599">
                  <a:solidFill>
                    <a:srgbClr val="ECF0F1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s,</a:t>
              </a:r>
              <a:r>
                <a:rPr lang="en-US" sz="2599">
                  <a:solidFill>
                    <a:srgbClr val="ECF0F1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and ti</a:t>
              </a:r>
              <a:r>
                <a:rPr lang="en-US" sz="2599">
                  <a:solidFill>
                    <a:srgbClr val="ECF0F1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re</a:t>
              </a:r>
              <a:r>
                <a:rPr lang="en-US" sz="2599">
                  <a:solidFill>
                    <a:srgbClr val="ECF0F1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s. Promote ABS-enabled two-wheelers and airbag-equipped cars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3611225" y="1971648"/>
            <a:ext cx="143827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ECF0F1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03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138988" y="2666973"/>
            <a:ext cx="4010025" cy="3581400"/>
            <a:chOff x="0" y="0"/>
            <a:chExt cx="744275" cy="66472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44275" cy="664720"/>
            </a:xfrm>
            <a:custGeom>
              <a:avLst/>
              <a:gdLst/>
              <a:ahLst/>
              <a:cxnLst/>
              <a:rect r="r" b="b" t="t" l="l"/>
              <a:pathLst>
                <a:path h="664720" w="744275">
                  <a:moveTo>
                    <a:pt x="0" y="0"/>
                  </a:moveTo>
                  <a:lnTo>
                    <a:pt x="744275" y="0"/>
                  </a:lnTo>
                  <a:lnTo>
                    <a:pt x="744275" y="664720"/>
                  </a:lnTo>
                  <a:lnTo>
                    <a:pt x="0" y="664720"/>
                  </a:lnTo>
                  <a:close/>
                </a:path>
              </a:pathLst>
            </a:custGeom>
            <a:blipFill>
              <a:blip r:embed="rId4"/>
              <a:stretch>
                <a:fillRect l="-104" t="0" r="-104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7291388" y="6486525"/>
            <a:ext cx="4010025" cy="3368676"/>
            <a:chOff x="0" y="0"/>
            <a:chExt cx="5346700" cy="4491567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0"/>
              <a:ext cx="5346700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b="true" sz="3200" strike="noStrike" u="none">
                  <a:solidFill>
                    <a:srgbClr val="FCC314"/>
                  </a:solidFill>
                  <a:latin typeface="Georgia Pro Condensed Bold"/>
                  <a:ea typeface="Georgia Pro Condensed Bold"/>
                  <a:cs typeface="Georgia Pro Condensed Bold"/>
                  <a:sym typeface="Georgia Pro Condensed Bold"/>
                </a:rPr>
                <a:t>Design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864870"/>
              <a:ext cx="5346700" cy="3626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 strike="noStrike" u="none">
                  <a:solidFill>
                    <a:srgbClr val="ECF0F1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Thoughtful layouts reduce accidents and improve safety Widen narrow two-lane roads</a:t>
              </a:r>
              <a:r>
                <a:rPr lang="en-US" sz="2599" strike="noStrike" u="none">
                  <a:solidFill>
                    <a:srgbClr val="ECF0F1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. Add proper lane markings &amp; reflective indicators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7291388" y="1971648"/>
            <a:ext cx="143827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ECF0F1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02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3E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666750" y="9625012"/>
            <a:ext cx="16954500" cy="0"/>
          </a:xfrm>
          <a:prstGeom prst="line">
            <a:avLst/>
          </a:prstGeom>
          <a:ln cap="flat" w="9525">
            <a:solidFill>
              <a:srgbClr val="ECF0F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1285875" y="674241"/>
            <a:ext cx="2571750" cy="2571750"/>
          </a:xfrm>
          <a:custGeom>
            <a:avLst/>
            <a:gdLst/>
            <a:ahLst/>
            <a:cxnLst/>
            <a:rect r="r" b="b" t="t" l="l"/>
            <a:pathLst>
              <a:path h="2571750" w="2571750">
                <a:moveTo>
                  <a:pt x="0" y="0"/>
                </a:moveTo>
                <a:lnTo>
                  <a:pt x="2571750" y="0"/>
                </a:lnTo>
                <a:lnTo>
                  <a:pt x="2571750" y="2571750"/>
                </a:lnTo>
                <a:lnTo>
                  <a:pt x="0" y="2571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582634" y="4853890"/>
            <a:ext cx="6828543" cy="4404410"/>
          </a:xfrm>
          <a:custGeom>
            <a:avLst/>
            <a:gdLst/>
            <a:ahLst/>
            <a:cxnLst/>
            <a:rect r="r" b="b" t="t" l="l"/>
            <a:pathLst>
              <a:path h="4404410" w="6828543">
                <a:moveTo>
                  <a:pt x="0" y="0"/>
                </a:moveTo>
                <a:lnTo>
                  <a:pt x="6828543" y="0"/>
                </a:lnTo>
                <a:lnTo>
                  <a:pt x="6828543" y="4404410"/>
                </a:lnTo>
                <a:lnTo>
                  <a:pt x="0" y="44044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45909" y="540068"/>
            <a:ext cx="11201400" cy="103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  <a:spcBef>
                <a:spcPct val="0"/>
              </a:spcBef>
            </a:pPr>
            <a:r>
              <a:rPr lang="en-US" b="true" sz="7200" u="sng">
                <a:solidFill>
                  <a:srgbClr val="ECF0F1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Challenges We Faced: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49437" y="1941066"/>
            <a:ext cx="11794343" cy="7077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8" indent="-388619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ECF0F1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 </a:t>
            </a:r>
            <a:r>
              <a:rPr lang="en-US" b="true" sz="3599">
                <a:solidFill>
                  <a:srgbClr val="FCC314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Data Cleaning</a:t>
            </a:r>
            <a:r>
              <a:rPr lang="en-US" sz="3599">
                <a:solidFill>
                  <a:srgbClr val="ECF0F1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 - Datasets had missing values, extremely long column names, inconsistent spellings, wrong formatting.</a:t>
            </a:r>
          </a:p>
          <a:p>
            <a:pPr algn="l">
              <a:lnSpc>
                <a:spcPts val="4319"/>
              </a:lnSpc>
            </a:pPr>
          </a:p>
          <a:p>
            <a:pPr algn="l" marL="777238" indent="-388619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ECF0F1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 </a:t>
            </a:r>
            <a:r>
              <a:rPr lang="en-US" b="true" sz="3599">
                <a:solidFill>
                  <a:srgbClr val="FCC314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Visualizing very wide graphs</a:t>
            </a:r>
            <a:r>
              <a:rPr lang="en-US" sz="3599">
                <a:solidFill>
                  <a:srgbClr val="ECF0F1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 - We fixed it by Rotating labels, Changing spacing, Using many separate charts</a:t>
            </a:r>
          </a:p>
          <a:p>
            <a:pPr algn="l">
              <a:lnSpc>
                <a:spcPts val="4319"/>
              </a:lnSpc>
            </a:pPr>
          </a:p>
          <a:p>
            <a:pPr algn="l" marL="777238" indent="-388619" lvl="1">
              <a:lnSpc>
                <a:spcPts val="4319"/>
              </a:lnSpc>
              <a:buFont typeface="Arial"/>
              <a:buChar char="•"/>
            </a:pPr>
            <a:r>
              <a:rPr lang="en-US" b="true" sz="3599">
                <a:solidFill>
                  <a:srgbClr val="ECF0F1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 </a:t>
            </a:r>
            <a:r>
              <a:rPr lang="en-US" b="true" sz="3599">
                <a:solidFill>
                  <a:srgbClr val="FCC314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Understanding per 1 lakh population</a:t>
            </a:r>
            <a:r>
              <a:rPr lang="en-US" sz="3599">
                <a:solidFill>
                  <a:srgbClr val="ECF0F1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- We initially got confused but learned that: for fair comparison, accidents are given per 1 lakh population.</a:t>
            </a:r>
          </a:p>
          <a:p>
            <a:pPr algn="l">
              <a:lnSpc>
                <a:spcPts val="4319"/>
              </a:lnSpc>
            </a:pPr>
          </a:p>
          <a:p>
            <a:pPr algn="l" marL="777238" indent="-388619" lvl="1">
              <a:lnSpc>
                <a:spcPts val="4319"/>
              </a:lnSpc>
              <a:buFont typeface="Arial"/>
              <a:buChar char="•"/>
            </a:pPr>
            <a:r>
              <a:rPr lang="en-US" b="true" sz="3599">
                <a:solidFill>
                  <a:srgbClr val="FCC314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Missing columns &amp; inconsistent naming</a:t>
            </a:r>
            <a:r>
              <a:rPr lang="en-US" sz="3599">
                <a:solidFill>
                  <a:srgbClr val="ECF0F1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,and heavy dataset causing slow rendering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DAG42_He9Fs</dc:identifier>
  <dcterms:modified xsi:type="dcterms:W3CDTF">2011-08-01T06:04:30Z</dcterms:modified>
  <cp:revision>1</cp:revision>
  <dc:title>Road Accident Analysis:</dc:title>
</cp:coreProperties>
</file>